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3" r:id="rId11"/>
    <p:sldId id="268" r:id="rId12"/>
    <p:sldId id="264" r:id="rId13"/>
    <p:sldId id="265" r:id="rId14"/>
    <p:sldId id="269" r:id="rId15"/>
    <p:sldId id="270" r:id="rId16"/>
    <p:sldId id="271" r:id="rId17"/>
    <p:sldId id="274" r:id="rId18"/>
    <p:sldId id="276" r:id="rId19"/>
    <p:sldId id="272" r:id="rId20"/>
    <p:sldId id="273" r:id="rId21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8564B-BF1F-47BF-AA58-6B7D65318751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E8DAF-D0D2-4DA7-855E-C81B1541B9A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130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720CF-6649-4BAF-A238-91D506E98C47}" type="slidenum">
              <a:rPr lang="es-ES"/>
              <a:pPr/>
              <a:t>18</a:t>
            </a:fld>
            <a:endParaRPr lang="es-E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B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7356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909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2876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3015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7993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478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5292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12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044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6088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5040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625D-97D4-4FE0-82E7-EDEFFBE7CC35}" type="datetimeFigureOut">
              <a:rPr lang="es-BO" smtClean="0"/>
              <a:t>28/01/2014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FCDE-905E-4BAA-ABD8-062EC568226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621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 smtClean="0"/>
              <a:t>LA RECOLECCIÓN DE DATOS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0583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La entrevista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BO" dirty="0" smtClean="0"/>
              <a:t>Es una forma específica de interacción social que tiene por objeto recolectar datos para una investigación.</a:t>
            </a:r>
          </a:p>
          <a:p>
            <a:pPr algn="just"/>
            <a:r>
              <a:rPr lang="es-ES_tradnl" dirty="0"/>
              <a:t>Se establece así un diálogo, pero un diálogo peculiar, asimétrico, donde una de las partes busca recoger informaciones y la otra se nos presenta como fuente de estas informaciones. </a:t>
            </a:r>
            <a:endParaRPr lang="es-ES_tradnl" dirty="0" smtClean="0"/>
          </a:p>
          <a:p>
            <a:pPr algn="just"/>
            <a:r>
              <a:rPr lang="es-ES_tradnl" dirty="0"/>
              <a:t>La ventaja esencial de la </a:t>
            </a:r>
            <a:r>
              <a:rPr lang="es-ES_tradnl" dirty="0" smtClean="0"/>
              <a:t>entrevista </a:t>
            </a:r>
            <a:r>
              <a:rPr lang="es-ES_tradnl" dirty="0"/>
              <a:t>reside en que son los mismos actores sociales quienes nos proporcionan los da tos relativos a sus conductas, opiniones, deseos, actitudes, expectativas, etc., cosas que por su misma naturaleza es casi imposible observar desde </a:t>
            </a:r>
            <a:r>
              <a:rPr lang="es-ES_tradnl" dirty="0" smtClean="0"/>
              <a:t>fuera.</a:t>
            </a:r>
          </a:p>
          <a:p>
            <a:pPr algn="just"/>
            <a:r>
              <a:rPr lang="es-ES_tradnl" dirty="0" smtClean="0"/>
              <a:t>Desventaja. </a:t>
            </a:r>
            <a:r>
              <a:rPr lang="es-ES_tradnl" dirty="0"/>
              <a:t>de considerable peso, que reduce y limita sus alcances. Cualquier personas entrevistada podrá hablarnos de aquello que le preguntemos, pero siempre nos dará la imagen que tiene de las cosas, lo que cree que son, a través de toda su carga subjetiva de intereses, prejuicios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654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Clasificación de la Entrevista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BO" b="1" dirty="0" smtClean="0"/>
              <a:t>Entrevistas no estructuradas o no formalizada</a:t>
            </a:r>
            <a:r>
              <a:rPr lang="es-BO" dirty="0" smtClean="0"/>
              <a:t>:</a:t>
            </a:r>
          </a:p>
          <a:p>
            <a:pPr marL="0" indent="0" algn="just">
              <a:buNone/>
            </a:pPr>
            <a:r>
              <a:rPr lang="es-BO" dirty="0" smtClean="0"/>
              <a:t> no se guían por un cuestionario o modelo rígido, se desarrollan con cierto grado de espontaneidad, mayor o menor según el tipo concreto de entrevista que se realice. Entre estos tenemos las siguientes:</a:t>
            </a:r>
          </a:p>
          <a:p>
            <a:pPr marL="0" indent="0" algn="just">
              <a:buNone/>
            </a:pPr>
            <a:r>
              <a:rPr lang="es-BO" b="1" dirty="0" smtClean="0"/>
              <a:t>Entrevista informal</a:t>
            </a:r>
            <a:r>
              <a:rPr lang="es-BO" dirty="0" smtClean="0"/>
              <a:t>: se reduce a una simple conversación sobre el tema en estudio. Hacer hablar libremente al entrevistado. 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3235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BO" b="1" dirty="0" smtClean="0"/>
              <a:t>Entrevista focalizada</a:t>
            </a:r>
            <a:r>
              <a:rPr lang="es-BO" dirty="0" smtClean="0"/>
              <a:t>:  es libre y espontánea como la anterior pero con la particularidad de concentrarse en un único tema. El entrevistador deja hablar al entrevistado sin restricciones, </a:t>
            </a:r>
            <a:r>
              <a:rPr lang="es-BO" dirty="0" err="1" smtClean="0"/>
              <a:t>guiandolo</a:t>
            </a:r>
            <a:r>
              <a:rPr lang="es-BO" dirty="0" smtClean="0"/>
              <a:t> cada vez que se desvía del tema.</a:t>
            </a:r>
          </a:p>
          <a:p>
            <a:pPr algn="just"/>
            <a:r>
              <a:rPr lang="es-BO" b="1" dirty="0" smtClean="0"/>
              <a:t>Entrevistas guiadas o por pautas</a:t>
            </a:r>
            <a:r>
              <a:rPr lang="es-BO" dirty="0" smtClean="0"/>
              <a:t>: son algo más formalizadas, se </a:t>
            </a:r>
            <a:r>
              <a:rPr lang="es-BO" dirty="0" err="1" smtClean="0"/>
              <a:t>guian</a:t>
            </a:r>
            <a:r>
              <a:rPr lang="es-BO" dirty="0" smtClean="0"/>
              <a:t> por una serie de puntos de interés que se van explorando en el curso de la entrevista</a:t>
            </a:r>
          </a:p>
          <a:p>
            <a:pPr marL="0" indent="0" algn="just">
              <a:buNone/>
            </a:pPr>
            <a:r>
              <a:rPr lang="es-BO" dirty="0" smtClean="0"/>
              <a:t>Todas estas entrevistas tienen la ventaja de permitir un diálogo más profundo, captando no solo respuestas, </a:t>
            </a:r>
            <a:r>
              <a:rPr lang="es-BO" dirty="0" err="1" smtClean="0"/>
              <a:t>tambien</a:t>
            </a:r>
            <a:r>
              <a:rPr lang="es-BO" dirty="0" smtClean="0"/>
              <a:t> valores, actitudes, formas de pensar.</a:t>
            </a:r>
          </a:p>
          <a:p>
            <a:pPr algn="just"/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3851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Entrevistas formalizadas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BO" dirty="0" smtClean="0"/>
              <a:t>Se desarrollan en base a un listado fijo de preguntas, cuyo orden y redacción permanece invariable, se administran a un gran número de entrevistados para su posterior tratamiento estadístico; es el más adecuado para el diseño encuesta.</a:t>
            </a:r>
          </a:p>
          <a:p>
            <a:r>
              <a:rPr lang="es-BO" dirty="0" smtClean="0"/>
              <a:t>Ventajas:</a:t>
            </a:r>
          </a:p>
          <a:p>
            <a:pPr algn="just"/>
            <a:r>
              <a:rPr lang="es-BO" dirty="0" smtClean="0"/>
              <a:t>Rapidez, bajo costo, respuestas comparables y agrupables.</a:t>
            </a:r>
          </a:p>
          <a:p>
            <a:pPr marL="0" indent="0">
              <a:buNone/>
            </a:pPr>
            <a:r>
              <a:rPr lang="es-BO" dirty="0" smtClean="0"/>
              <a:t>Desventaja:</a:t>
            </a:r>
          </a:p>
          <a:p>
            <a:pPr marL="0" indent="0" algn="just">
              <a:buNone/>
            </a:pPr>
            <a:r>
              <a:rPr lang="es-BO" dirty="0" smtClean="0"/>
              <a:t>Reducen el campo de información, limitando los datos a los que surgen de una lista.</a:t>
            </a:r>
          </a:p>
          <a:p>
            <a:pPr marL="0" indent="0" algn="just">
              <a:buNone/>
            </a:pPr>
            <a:r>
              <a:rPr lang="es-BO" dirty="0" smtClean="0"/>
              <a:t>Esta lista de preguntas recibe el nombre de </a:t>
            </a:r>
            <a:r>
              <a:rPr lang="es-BO" b="1" dirty="0" smtClean="0"/>
              <a:t>cuestionario.</a:t>
            </a:r>
          </a:p>
          <a:p>
            <a:pPr marL="0" indent="0">
              <a:buNone/>
            </a:pPr>
            <a:r>
              <a:rPr lang="es-BO" dirty="0" smtClean="0"/>
              <a:t>Que se dividen en dos grupos</a:t>
            </a:r>
            <a:r>
              <a:rPr lang="es-BO" b="1" dirty="0" smtClean="0"/>
              <a:t>: </a:t>
            </a:r>
          </a:p>
          <a:p>
            <a:pPr marL="0" indent="0">
              <a:buNone/>
            </a:pPr>
            <a:r>
              <a:rPr lang="es-BO" b="1" dirty="0" smtClean="0"/>
              <a:t>Alternativas fijas: </a:t>
            </a:r>
            <a:r>
              <a:rPr lang="es-BO" dirty="0" smtClean="0"/>
              <a:t>llamadas cerradas  si – no</a:t>
            </a:r>
          </a:p>
          <a:p>
            <a:pPr marL="0" indent="0" algn="just">
              <a:buNone/>
            </a:pPr>
            <a:r>
              <a:rPr lang="es-BO" b="1" dirty="0" smtClean="0"/>
              <a:t>Final abierto: </a:t>
            </a:r>
            <a:r>
              <a:rPr lang="es-BO" dirty="0" smtClean="0"/>
              <a:t>proporcionan una variedad mas amplia de respuestas, estas son emitidas libremente por los </a:t>
            </a:r>
            <a:r>
              <a:rPr lang="es-BO" dirty="0" err="1" smtClean="0"/>
              <a:t>respondentes</a:t>
            </a:r>
            <a:r>
              <a:rPr lang="es-BO" dirty="0" smtClean="0"/>
              <a:t>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998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El cuestionario</a:t>
            </a:r>
            <a:endParaRPr lang="es-BO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El  cuestionario  es  el  instrumento central  de  la encuesta.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Es  un  conjunto ordenado de preguntas con  respecto a  una o más variables o datos que recolectar.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El cuestionario debe asegurar una aplicación:  </a:t>
            </a:r>
            <a:r>
              <a:rPr lang="es-ES" sz="2200" dirty="0" smtClean="0">
                <a:solidFill>
                  <a:srgbClr val="0000FF"/>
                </a:solidFill>
                <a:latin typeface="Arial Narrow" pitchFamily="34" charset="0"/>
              </a:rPr>
              <a:t>ordenada progresiva 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( las  preguntas van en un orden  específico de la  nº 1 a la  nº x),  </a:t>
            </a:r>
            <a:r>
              <a:rPr lang="es-ES" sz="2200" dirty="0" smtClean="0">
                <a:solidFill>
                  <a:srgbClr val="0000FF"/>
                </a:solidFill>
                <a:latin typeface="Arial Narrow" pitchFamily="34" charset="0"/>
              </a:rPr>
              <a:t>unidireccional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(la  encuesta pregunta, el  encuestado  responde)  y </a:t>
            </a:r>
            <a:r>
              <a:rPr lang="es-ES" sz="2200" dirty="0" smtClean="0">
                <a:solidFill>
                  <a:srgbClr val="0000FF"/>
                </a:solidFill>
                <a:latin typeface="Arial Narrow" pitchFamily="34" charset="0"/>
              </a:rPr>
              <a:t>normalizado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 a todos se les  aplica el mismo  cuestionario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).</a:t>
            </a:r>
          </a:p>
          <a:p>
            <a:pPr>
              <a:defRPr/>
            </a:pPr>
            <a:endParaRPr lang="es-ES" sz="2200" dirty="0" smtClean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Las </a:t>
            </a: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preguntas de un cuestionario pueden ser:</a:t>
            </a:r>
          </a:p>
          <a:p>
            <a:pPr>
              <a:buNone/>
              <a:defRPr/>
            </a:pPr>
            <a:endParaRPr lang="es-ES" sz="22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opciones mutuamente excluyentes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opciones no excluyentes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 jerarquización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escalas de Likert. Es importante que las opciones sean siempre 3,5 o 7 y con un escalamiento simétrico y neutral.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rango. Son preguntas de respuestas abiertas numéricas.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De respuesta abierta.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es-ES" sz="22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Construcción de las preguntas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La elaboración de las preguntas  en un cuestionario es uno de los procesos más importantes y decisivos en la calidad de una encuesta; es de éstas mismas de donde deriva  el éxito de dicho instrumento.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Durante este proceso es recomendable  hacer una encuesta piloto </a:t>
            </a:r>
            <a:r>
              <a:rPr lang="es-ES" dirty="0">
                <a:solidFill>
                  <a:srgbClr val="0000FF"/>
                </a:solidFill>
                <a:latin typeface="Arial Narrow" pitchFamily="34" charset="0"/>
              </a:rPr>
              <a:t>(</a:t>
            </a:r>
            <a:r>
              <a:rPr lang="es-ES" dirty="0" err="1">
                <a:solidFill>
                  <a:srgbClr val="0000FF"/>
                </a:solidFill>
                <a:latin typeface="Arial Narrow" pitchFamily="34" charset="0"/>
              </a:rPr>
              <a:t>pretest</a:t>
            </a:r>
            <a:r>
              <a:rPr lang="es-ES" dirty="0">
                <a:solidFill>
                  <a:srgbClr val="0000FF"/>
                </a:solidFill>
                <a:latin typeface="Arial Narrow" pitchFamily="34" charset="0"/>
              </a:rPr>
              <a:t>) 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para ensayar las preguntas  y detectar posibles conflictos de estructura, redacción, ambigüedad, imprecisión u otros. Estas encuestas piloto deben incluir  la posibilidad de opinión del encuestado  para averiguar  y mejorar la claridad del cuestionario y la sensación que produce en el encuestado.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4944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Reglas para la formulación de preguntas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No deben  ser excesivamente largos,  porque en cuestionarios largos (+ de 100 preguntas) disminuye el % de respuestas.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Tienen que ser preguntas sencillas y redactadas de tal forma que puedan  comprenderse con facilidad (no utilizar términos técnicos).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No deben incorporar  términos  morales (juicios de valor).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Nunca sugerir la respuesta, incitando a contestar más en un sentido que en otra.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Todas deben referirse a una sola idea.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Todas las que estén dentro de un mismo tema deben  ir  juntas en el </a:t>
            </a: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cuestionario.</a:t>
            </a:r>
            <a:endParaRPr lang="es-ES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No juntar preguntas cuya contestación  de una de ellas influya sobre la contestación de la </a:t>
            </a: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otra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es-ES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Reglas para la formulación de preguntas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Las preguntas pueden plantearse en </a:t>
            </a:r>
            <a:r>
              <a:rPr lang="es-ES" dirty="0" err="1" smtClean="0"/>
              <a:t>funcion</a:t>
            </a:r>
            <a:r>
              <a:rPr lang="es-ES" dirty="0" smtClean="0"/>
              <a:t> de que las respuestas sean   </a:t>
            </a:r>
            <a:r>
              <a:rPr lang="es-ES" i="1" dirty="0" smtClean="0"/>
              <a:t>Repuestas Forzadas, </a:t>
            </a:r>
            <a:r>
              <a:rPr lang="es-ES" dirty="0" smtClean="0"/>
              <a:t>ya que se requiere que la persona escoja una de las opciones presentadas</a:t>
            </a:r>
            <a:r>
              <a:rPr lang="es-ES" i="1" dirty="0" smtClean="0"/>
              <a:t>.</a:t>
            </a:r>
            <a:endParaRPr lang="es-ES" dirty="0" smtClean="0"/>
          </a:p>
          <a:p>
            <a:r>
              <a:rPr lang="es-ES" dirty="0" smtClean="0"/>
              <a:t>    Pueden ser: </a:t>
            </a:r>
          </a:p>
          <a:p>
            <a:r>
              <a:rPr lang="es-ES" b="1" i="1" dirty="0" smtClean="0"/>
              <a:t>Dicotómicos</a:t>
            </a:r>
            <a:r>
              <a:rPr lang="es-ES" i="1" dirty="0" smtClean="0"/>
              <a:t> </a:t>
            </a:r>
            <a:r>
              <a:rPr lang="es-ES" dirty="0" smtClean="0"/>
              <a:t>(dos alternativas) ,</a:t>
            </a:r>
          </a:p>
          <a:p>
            <a:r>
              <a:rPr lang="es-ES" b="1" i="1" dirty="0" err="1" smtClean="0"/>
              <a:t>Tricotomicos</a:t>
            </a:r>
            <a:r>
              <a:rPr lang="es-ES" i="1" dirty="0" smtClean="0"/>
              <a:t> </a:t>
            </a:r>
            <a:r>
              <a:rPr lang="es-ES" dirty="0" smtClean="0"/>
              <a:t>(tres alternativas),</a:t>
            </a:r>
          </a:p>
          <a:p>
            <a:r>
              <a:rPr lang="es-ES" b="1" i="1" dirty="0" smtClean="0"/>
              <a:t>Comparación por pares</a:t>
            </a:r>
            <a:r>
              <a:rPr lang="es-ES" i="1" dirty="0" smtClean="0"/>
              <a:t> </a:t>
            </a:r>
            <a:r>
              <a:rPr lang="es-ES" dirty="0" smtClean="0"/>
              <a:t>(proposiciones formuladas que se comparan cada una    contra cada una de las otras formando parejas para determinar la  preferencia relativa entre las proposiciones),</a:t>
            </a:r>
          </a:p>
          <a:p>
            <a:pPr>
              <a:lnSpc>
                <a:spcPct val="90000"/>
              </a:lnSpc>
            </a:pPr>
            <a:r>
              <a:rPr lang="es-ES" b="1" i="1" dirty="0" smtClean="0"/>
              <a:t>Gradación de Likert</a:t>
            </a:r>
            <a:r>
              <a:rPr lang="es-ES" i="1" dirty="0" smtClean="0"/>
              <a:t> </a:t>
            </a:r>
            <a:r>
              <a:rPr lang="es-ES" dirty="0" smtClean="0"/>
              <a:t>( para graduar opiniones, intereses o actitudes con cinco   categorías;  puede ser: totalmente de acuerdo, de acuerdo, no sé, en desacuerdo y   totalmente en desacuerdo; o siempre, algunas veces, no sé, a veces, nunca;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12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VE" b="1" dirty="0"/>
              <a:t>INSTRUCCIONES</a:t>
            </a:r>
          </a:p>
          <a:p>
            <a:pPr algn="just">
              <a:spcBef>
                <a:spcPct val="50000"/>
              </a:spcBef>
            </a:pPr>
            <a:r>
              <a:rPr lang="es-VE" sz="1600" dirty="0" smtClean="0"/>
              <a:t>A continuación usted encontrará una serie de preguntas relacionadas con el sistema de información contable seguida de escalas cuantitativas del 1 al 5, y cualitativa, de acuerdo, de eficiencia, de frecuencia y altitud.</a:t>
            </a:r>
          </a:p>
          <a:p>
            <a:pPr algn="just">
              <a:spcBef>
                <a:spcPct val="50000"/>
              </a:spcBef>
            </a:pPr>
            <a:r>
              <a:rPr lang="es-VE" sz="1600" dirty="0" smtClean="0"/>
              <a:t>Lea </a:t>
            </a:r>
            <a:r>
              <a:rPr lang="es-VE" sz="1600" dirty="0"/>
              <a:t>detenidamente cada una de las preguntas y seleccione una respuesta de acuerdo con su opinión, marcando con una “X” el número de la escala cuantitativa que aparece en cada pregunta.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CARGO:_______________________________________________________________________</a:t>
            </a:r>
          </a:p>
          <a:p>
            <a:pPr algn="just">
              <a:spcBef>
                <a:spcPct val="50000"/>
              </a:spcBef>
            </a:pPr>
            <a:endParaRPr lang="es-VE" sz="1600" dirty="0"/>
          </a:p>
          <a:p>
            <a:pPr algn="ctr">
              <a:spcBef>
                <a:spcPct val="50000"/>
              </a:spcBef>
            </a:pPr>
            <a:r>
              <a:rPr lang="es-VE" sz="1600" dirty="0"/>
              <a:t>Cuestionario Tipo Escala de Likert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1.- ¿Cómo considera usted el sistema de información contable de la empresa?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1_____MUY DEFICIENTE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2_____DEFICIENTE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3_____MEDIANAMENTE EFICIENTE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4_____EFICIENTE</a:t>
            </a:r>
          </a:p>
          <a:p>
            <a:pPr algn="just">
              <a:spcBef>
                <a:spcPct val="50000"/>
              </a:spcBef>
            </a:pPr>
            <a:r>
              <a:rPr lang="es-VE" sz="1600" dirty="0"/>
              <a:t>5_____MUY EFICIENTE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953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Estructura del Cuestionario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Introducción 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(quien nos encargó el estudio, el carácter anónimo de las respuestas, etc.)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Preguntas: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- Preguntas de identificación (sexo, edad,...)</a:t>
            </a:r>
            <a:b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- Preguntas sencillas para introducir  las más complejas y terminar con sencillas.</a:t>
            </a:r>
            <a:b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- Facilitar la transición de un tema a otro en el cuestionario </a:t>
            </a:r>
            <a:b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- Evitar muchas preguntas abiertas.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Elaborar o decidir sobre los </a:t>
            </a:r>
            <a:r>
              <a:rPr lang="es-E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aspectos formales.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rgbClr val="0000FF"/>
                </a:solidFill>
                <a:latin typeface="Arial Narrow" pitchFamily="34" charset="0"/>
              </a:rPr>
              <a:t>Preparar determinados elementos decisorios 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(carta de presentación de los encuestadores)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rgbClr val="0000FF"/>
                </a:solidFill>
                <a:latin typeface="Arial Narrow" pitchFamily="34" charset="0"/>
              </a:rPr>
              <a:t>Formar a los encuestadores 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y elaborar una guía de instrucciones para realizar el cuestionario.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s-E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Codificar </a:t>
            </a:r>
            <a:r>
              <a:rPr lang="es-ES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el cuestionario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3506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Instrumento de recolección de datos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BO" dirty="0" smtClean="0"/>
              <a:t>Es cualquier recurso del que se vale el investigador para acercarse a los fenómenos y extraer de ellos información.</a:t>
            </a:r>
          </a:p>
          <a:p>
            <a:pPr algn="just"/>
            <a:r>
              <a:rPr lang="es-BO" dirty="0" smtClean="0"/>
              <a:t>Dentro de cada instrumento concreto pueden distinguirse dos aspectos: forma y contenido.</a:t>
            </a:r>
          </a:p>
          <a:p>
            <a:pPr algn="just"/>
            <a:r>
              <a:rPr lang="es-BO" dirty="0" smtClean="0"/>
              <a:t>Forma: tipo de aproximación establecida con lo empírico y las técnicas que se utilizan para esta tarea.</a:t>
            </a:r>
          </a:p>
          <a:p>
            <a:pPr algn="just"/>
            <a:r>
              <a:rPr lang="es-BO" dirty="0" smtClean="0"/>
              <a:t>Contenido: es la especificación de los datos que necesitamos conseguir, en concreto son los indicadores que permiten medir las variables.</a:t>
            </a:r>
          </a:p>
          <a:p>
            <a:pPr algn="just"/>
            <a:r>
              <a:rPr lang="es-BO" dirty="0" smtClean="0"/>
              <a:t>Es mediante una construcción adecuada de los instrumentos que la investigación alcanza la correspondencia entre teoría y hechos.</a:t>
            </a:r>
          </a:p>
          <a:p>
            <a:pPr algn="just"/>
            <a:r>
              <a:rPr lang="es-BO" dirty="0" smtClean="0"/>
              <a:t>Con un instrumento defectuoso los datos obtenidos serán falseados y distorsionados.</a:t>
            </a:r>
          </a:p>
        </p:txBody>
      </p:sp>
    </p:spTree>
    <p:extLst>
      <p:ext uri="{BB962C8B-B14F-4D97-AF65-F5344CB8AC3E}">
        <p14:creationId xmlns:p14="http://schemas.microsoft.com/office/powerpoint/2010/main" val="33293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Recolección de datos secundarios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Uso </a:t>
            </a:r>
            <a:r>
              <a:rPr lang="es-BO" smtClean="0"/>
              <a:t>del internet</a:t>
            </a:r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Datos Primarios y Secundarios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BO" dirty="0" smtClean="0"/>
              <a:t>Según su procedencia pueden subdividirse en dos grandes grupos:</a:t>
            </a:r>
          </a:p>
          <a:p>
            <a:pPr algn="just"/>
            <a:r>
              <a:rPr lang="es-BO" dirty="0" smtClean="0"/>
              <a:t>Datos primarios: Son aquellos que el investigador obtiene directamente de la realidad, recolectándolos con su propios instrumentos.</a:t>
            </a:r>
          </a:p>
          <a:p>
            <a:pPr algn="just"/>
            <a:r>
              <a:rPr lang="es-BO" dirty="0" smtClean="0"/>
              <a:t>Datos secundarios: Son registros escritos que proceden </a:t>
            </a:r>
            <a:r>
              <a:rPr lang="es-BO" dirty="0" err="1" smtClean="0"/>
              <a:t>tambien</a:t>
            </a:r>
            <a:r>
              <a:rPr lang="es-BO" dirty="0" smtClean="0"/>
              <a:t> de un contacto con la práctica, pero que ya han sido recogidos y muchas veces procesados.</a:t>
            </a:r>
          </a:p>
          <a:p>
            <a:pPr algn="just"/>
            <a:r>
              <a:rPr lang="es-BO" dirty="0" smtClean="0"/>
              <a:t>Ambos no son diferentes, sino parte de una secuencia.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737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Recolección de datos primarios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BO" dirty="0" smtClean="0"/>
              <a:t>Observación: uso sistemático de todos nuestros sentidos orientados a la captación de la realidad que queremos estudiar.</a:t>
            </a:r>
          </a:p>
          <a:p>
            <a:pPr algn="just"/>
            <a:r>
              <a:rPr lang="es-BO" dirty="0" smtClean="0"/>
              <a:t>Entrevista: Interacción entre dos personas, donde el investigador formula determinadas preguntas y el investigado proporciona verbalmente por escrito la información que le es solicitada.</a:t>
            </a:r>
          </a:p>
          <a:p>
            <a:pPr algn="just"/>
            <a:r>
              <a:rPr lang="es-BO" dirty="0" smtClean="0"/>
              <a:t>Existen además otros procedimientos de recolección de datos primarios, entre estos figuran: cuestionarios </a:t>
            </a:r>
            <a:r>
              <a:rPr lang="es-BO" dirty="0" err="1" smtClean="0"/>
              <a:t>autoaplicados</a:t>
            </a:r>
            <a:r>
              <a:rPr lang="es-BO" dirty="0" smtClean="0"/>
              <a:t>, test,  diagramas </a:t>
            </a:r>
            <a:r>
              <a:rPr lang="es-BO" dirty="0" err="1" smtClean="0"/>
              <a:t>sociométricos</a:t>
            </a:r>
            <a:r>
              <a:rPr lang="es-BO" dirty="0" smtClean="0"/>
              <a:t>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7520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dirty="0" smtClean="0"/>
              <a:t>La observación científica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BO" dirty="0" smtClean="0"/>
              <a:t>Observar científicamente es percibir activamente la realidad exterior con el propósito de obtener los datos que, previamente han sido definidos de interés para la investigación.</a:t>
            </a:r>
          </a:p>
          <a:p>
            <a:pPr marL="0" indent="0" algn="just">
              <a:buNone/>
            </a:pPr>
            <a:r>
              <a:rPr lang="es-BO" dirty="0" smtClean="0"/>
              <a:t>La observación que se realiza cotidianamente no puede ser considerada científica pues no esta orientada a objetos precisos de estudio, no es sistemática y carece de controles; pero puede servir de punto de partida o referencia inicial.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1454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es-BO" dirty="0" smtClean="0"/>
              <a:t>Ventaja: los hechos son percibidos directamente sin ninguna intermediación, no se presentan distorsiones.</a:t>
            </a:r>
          </a:p>
          <a:p>
            <a:r>
              <a:rPr lang="es-BO" dirty="0" smtClean="0"/>
              <a:t>Desventaja: la presencia del observador puede generar una alteración o modificación en la conducta de los sujetos observados.</a:t>
            </a:r>
          </a:p>
          <a:p>
            <a:pPr marL="0" indent="0" algn="just">
              <a:buNone/>
            </a:pPr>
            <a:r>
              <a:rPr lang="es-BO" dirty="0" smtClean="0"/>
              <a:t>Para evitar las alteraciones, se han elaborados dos procedimientos o tipos de observaciones:</a:t>
            </a:r>
          </a:p>
          <a:p>
            <a:pPr marL="0" indent="0" algn="just">
              <a:buNone/>
            </a:pPr>
            <a:r>
              <a:rPr lang="es-BO" dirty="0" smtClean="0"/>
              <a:t>Simple: observador como arte de la acción, discreto y cuidadoso. Es </a:t>
            </a:r>
            <a:r>
              <a:rPr lang="es-BO" dirty="0" err="1" smtClean="0"/>
              <a:t>util</a:t>
            </a:r>
            <a:r>
              <a:rPr lang="es-BO" dirty="0" smtClean="0"/>
              <a:t> cuando se trata de conocer hechos y situaciones. Por ejemplo hábitos de compras. </a:t>
            </a:r>
          </a:p>
          <a:p>
            <a:pPr marL="0" indent="0" algn="just">
              <a:buNone/>
            </a:pPr>
            <a:r>
              <a:rPr lang="es-BO" dirty="0" smtClean="0"/>
              <a:t>Tiene un carácter indirecto si apelamos al uso de instrumentos capaces de registrar información sobre el problema de estudio. Ej. Filmadoras, cámaras fotográficas</a:t>
            </a:r>
          </a:p>
        </p:txBody>
      </p:sp>
    </p:spTree>
    <p:extLst>
      <p:ext uri="{BB962C8B-B14F-4D97-AF65-F5344CB8AC3E}">
        <p14:creationId xmlns:p14="http://schemas.microsoft.com/office/powerpoint/2010/main" val="25037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BO" dirty="0" smtClean="0"/>
              <a:t>Participante: El observador trata de integrarse a la acción de los observados, como si fuese un miembro más. La información obtenida es más confiable, ya que los hechos se observan a medida que se producen y tal como se producen.</a:t>
            </a:r>
          </a:p>
          <a:p>
            <a:pPr algn="just"/>
            <a:r>
              <a:rPr lang="es-BO" dirty="0" smtClean="0"/>
              <a:t>La OP puede llamarse </a:t>
            </a:r>
            <a:r>
              <a:rPr lang="es-BO" b="1" dirty="0" smtClean="0"/>
              <a:t>natural, </a:t>
            </a:r>
            <a:r>
              <a:rPr lang="es-BO" dirty="0" smtClean="0"/>
              <a:t>cuando el observador pertenece al grupo que se investiga, no precisa de entrenamiento ni de una actitud de autocontrol frente a los actos que el mismo ejecuta.</a:t>
            </a:r>
          </a:p>
          <a:p>
            <a:pPr algn="just"/>
            <a:r>
              <a:rPr lang="es-BO" dirty="0" smtClean="0"/>
              <a:t>La OP puede llamarse </a:t>
            </a:r>
            <a:r>
              <a:rPr lang="es-BO" b="1" dirty="0" smtClean="0"/>
              <a:t>artificial, </a:t>
            </a:r>
            <a:r>
              <a:rPr lang="es-BO" dirty="0" smtClean="0"/>
              <a:t>cuando la integración del observador es de forma deliberada. </a:t>
            </a:r>
            <a:endParaRPr lang="es-BO" b="1" dirty="0" smtClean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954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Registro y formalización de la información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BO" dirty="0" smtClean="0"/>
              <a:t>Resulta indispensable registrar toda observación que se haga para poder organizar luego lo percibido en un conjunto coherente. Para ello es inevitable tomar notas o apuntes para registrar en cuadernos de campo, diarios, computadoras portátiles, gráficos, mapas, etc.</a:t>
            </a:r>
          </a:p>
          <a:p>
            <a:pPr algn="just"/>
            <a:r>
              <a:rPr lang="es-BO" dirty="0" smtClean="0"/>
              <a:t>Observación no estructurada o no formalizada, cuando no se procede con el registro.</a:t>
            </a:r>
          </a:p>
          <a:p>
            <a:pPr algn="just"/>
            <a:r>
              <a:rPr lang="es-BO" dirty="0" err="1" smtClean="0"/>
              <a:t>Observacion</a:t>
            </a:r>
            <a:r>
              <a:rPr lang="es-BO" dirty="0" smtClean="0"/>
              <a:t> estructurada o formalizada, cuando  se establece un modelo de observación.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5105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Modelo de observación</a:t>
            </a:r>
            <a:endParaRPr lang="es-B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0" y="2564904"/>
            <a:ext cx="8160529" cy="261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7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1672</Words>
  <Application>Microsoft Office PowerPoint</Application>
  <PresentationFormat>Presentación en pantalla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LA RECOLECCIÓN DE DATOS</vt:lpstr>
      <vt:lpstr>Instrumento de recolección de datos</vt:lpstr>
      <vt:lpstr>Datos Primarios y Secundarios</vt:lpstr>
      <vt:lpstr>Recolección de datos primarios</vt:lpstr>
      <vt:lpstr>La observación científica</vt:lpstr>
      <vt:lpstr>Presentación de PowerPoint</vt:lpstr>
      <vt:lpstr>Presentación de PowerPoint</vt:lpstr>
      <vt:lpstr>Registro y formalización de la información</vt:lpstr>
      <vt:lpstr>Modelo de observación</vt:lpstr>
      <vt:lpstr>La entrevista</vt:lpstr>
      <vt:lpstr>Clasificación de la Entrevista</vt:lpstr>
      <vt:lpstr>Presentación de PowerPoint</vt:lpstr>
      <vt:lpstr>Entrevistas formalizadas</vt:lpstr>
      <vt:lpstr>El cuestionario</vt:lpstr>
      <vt:lpstr>Construcción de las preguntas</vt:lpstr>
      <vt:lpstr>Reglas para la formulación de preguntas</vt:lpstr>
      <vt:lpstr>Reglas para la formulación de preguntas</vt:lpstr>
      <vt:lpstr>Presentación de PowerPoint</vt:lpstr>
      <vt:lpstr>Estructura del Cuestionario</vt:lpstr>
      <vt:lpstr>Recolección de datos secundarios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RECOLECCIÓN DE DATOS</dc:title>
  <dc:creator>Etty</dc:creator>
  <cp:lastModifiedBy>Etty</cp:lastModifiedBy>
  <cp:revision>14</cp:revision>
  <dcterms:created xsi:type="dcterms:W3CDTF">2014-01-28T19:03:48Z</dcterms:created>
  <dcterms:modified xsi:type="dcterms:W3CDTF">2014-01-28T21:24:47Z</dcterms:modified>
</cp:coreProperties>
</file>